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1" r:id="rId4"/>
    <p:sldId id="265" r:id="rId5"/>
    <p:sldId id="262" r:id="rId6"/>
    <p:sldId id="263" r:id="rId7"/>
    <p:sldId id="264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  <dgm:t>
        <a:bodyPr/>
        <a:lstStyle/>
        <a:p>
          <a:endParaRPr lang="ru-RU"/>
        </a:p>
      </dgm:t>
    </dgm:pt>
    <dgm:pt modelId="{F2F3DDF3-4B43-414A-AEF0-537B5A0AB148}" type="sibTrans" cxnId="{619236CB-39EE-4340-A66C-075F355470AC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255B1-F2AA-4113-B1DB-C3C4E258BCBE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BD54A0F3-91E9-4F2C-BDAC-362D36EEA2FA}" type="presOf" srcId="{398176C2-17E7-4A9C-A205-731AB69D4A93}" destId="{B13808B5-1BC2-4F07-8F83-39966228D918}" srcOrd="1" destOrd="0" presId="urn:microsoft.com/office/officeart/2005/8/layout/hierarchy3"/>
    <dgm:cxn modelId="{2B35C3AD-6EC5-4425-A21A-BC7A4A7FC5CC}" type="presOf" srcId="{BD3D1612-1245-4D8F-956E-217319DB91C4}" destId="{34639101-E28C-4150-98AB-717A8B1FE58E}" srcOrd="0" destOrd="0" presId="urn:microsoft.com/office/officeart/2005/8/layout/hierarchy3"/>
    <dgm:cxn modelId="{A76D927F-7041-49D0-AEED-1261422DC6CF}" type="presOf" srcId="{398176C2-17E7-4A9C-A205-731AB69D4A93}" destId="{FC6393E0-8A1C-4C20-91CB-B432A2B22550}" srcOrd="0" destOrd="0" presId="urn:microsoft.com/office/officeart/2005/8/layout/hierarchy3"/>
    <dgm:cxn modelId="{4F4FBC60-482D-4664-9824-C932F0363119}" type="presOf" srcId="{1FEDAF61-4CE9-437B-BD67-39F45D66F44F}" destId="{6D65AB23-21BE-4A74-9B96-B08DA74C5CAD}" srcOrd="0" destOrd="0" presId="urn:microsoft.com/office/officeart/2005/8/layout/hierarchy3"/>
    <dgm:cxn modelId="{1A1D626E-3DD1-449A-A876-8294823B8605}" type="presOf" srcId="{068E53E1-10C2-4FB5-8621-5A4FC7788022}" destId="{985737AB-C7D0-4F24-9AF9-8A0F4B82E795}" srcOrd="0" destOrd="0" presId="urn:microsoft.com/office/officeart/2005/8/layout/hierarchy3"/>
    <dgm:cxn modelId="{A787B082-DA93-4AF8-8EDC-743FB5691415}" type="presOf" srcId="{CD609820-82E3-40CC-A272-B1A4BA6951A3}" destId="{D8C50267-EC82-4E7C-856B-F75197FBEB58}" srcOrd="0" destOrd="0" presId="urn:microsoft.com/office/officeart/2005/8/layout/hierarchy3"/>
    <dgm:cxn modelId="{E537828F-DEC9-40A9-87AF-E10422049CFC}" type="presOf" srcId="{5148F446-849D-48C5-B908-9059CE129AE7}" destId="{324033BD-B766-4E1A-B8E5-5A7D8D5893EB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7E3E2AD1-906D-425E-8465-E1AAC0AA4393}" type="presOf" srcId="{3F6DCD3B-FC7B-4529-8C31-DF36D7E8363D}" destId="{76F9942F-226E-44AF-96D2-65D277366096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82C4FFD-AD94-4774-838F-A83175B27DFC}" type="presParOf" srcId="{985737AB-C7D0-4F24-9AF9-8A0F4B82E795}" destId="{3653E4C9-124C-4238-A12D-1889064E9B74}" srcOrd="0" destOrd="0" presId="urn:microsoft.com/office/officeart/2005/8/layout/hierarchy3"/>
    <dgm:cxn modelId="{9F12173E-B5F2-4442-B210-4587E5F598C7}" type="presParOf" srcId="{3653E4C9-124C-4238-A12D-1889064E9B74}" destId="{E6B32ECF-B095-4062-A5D3-F8A51AAA06B4}" srcOrd="0" destOrd="0" presId="urn:microsoft.com/office/officeart/2005/8/layout/hierarchy3"/>
    <dgm:cxn modelId="{22C37E8E-EC67-4930-B52E-14C4FD742B97}" type="presParOf" srcId="{E6B32ECF-B095-4062-A5D3-F8A51AAA06B4}" destId="{FC6393E0-8A1C-4C20-91CB-B432A2B22550}" srcOrd="0" destOrd="0" presId="urn:microsoft.com/office/officeart/2005/8/layout/hierarchy3"/>
    <dgm:cxn modelId="{F1C935A2-EC7A-4FD8-8EFD-CF3C579FCB6D}" type="presParOf" srcId="{E6B32ECF-B095-4062-A5D3-F8A51AAA06B4}" destId="{B13808B5-1BC2-4F07-8F83-39966228D918}" srcOrd="1" destOrd="0" presId="urn:microsoft.com/office/officeart/2005/8/layout/hierarchy3"/>
    <dgm:cxn modelId="{5E24634F-3A20-4C2C-9FD6-1A3BCBDC062A}" type="presParOf" srcId="{3653E4C9-124C-4238-A12D-1889064E9B74}" destId="{194A3F71-61F5-4953-AD0B-541BAEA4AC69}" srcOrd="1" destOrd="0" presId="urn:microsoft.com/office/officeart/2005/8/layout/hierarchy3"/>
    <dgm:cxn modelId="{2AF6700C-2B12-4FFB-8AFD-9DB51E212286}" type="presParOf" srcId="{194A3F71-61F5-4953-AD0B-541BAEA4AC69}" destId="{D8C50267-EC82-4E7C-856B-F75197FBEB58}" srcOrd="0" destOrd="0" presId="urn:microsoft.com/office/officeart/2005/8/layout/hierarchy3"/>
    <dgm:cxn modelId="{F9017689-E136-43C3-AAA3-0CB24C235FE7}" type="presParOf" srcId="{194A3F71-61F5-4953-AD0B-541BAEA4AC69}" destId="{03DB3585-4966-4384-B92B-36A4C2FA126E}" srcOrd="1" destOrd="0" presId="urn:microsoft.com/office/officeart/2005/8/layout/hierarchy3"/>
    <dgm:cxn modelId="{D7AAB154-463D-4DD4-ADC4-C669043C716A}" type="presParOf" srcId="{194A3F71-61F5-4953-AD0B-541BAEA4AC69}" destId="{76F9942F-226E-44AF-96D2-65D277366096}" srcOrd="2" destOrd="0" presId="urn:microsoft.com/office/officeart/2005/8/layout/hierarchy3"/>
    <dgm:cxn modelId="{822EDDAC-F008-45B6-8E1F-548199D2F5A2}" type="presParOf" srcId="{194A3F71-61F5-4953-AD0B-541BAEA4AC69}" destId="{34639101-E28C-4150-98AB-717A8B1FE58E}" srcOrd="3" destOrd="0" presId="urn:microsoft.com/office/officeart/2005/8/layout/hierarchy3"/>
    <dgm:cxn modelId="{A92E9B85-9F4E-483B-B356-03CF149FC4B6}" type="presParOf" srcId="{194A3F71-61F5-4953-AD0B-541BAEA4AC69}" destId="{6D65AB23-21BE-4A74-9B96-B08DA74C5CAD}" srcOrd="4" destOrd="0" presId="urn:microsoft.com/office/officeart/2005/8/layout/hierarchy3"/>
    <dgm:cxn modelId="{81D76BC4-6515-4D57-BA14-B85EB5316B43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512" y="17273"/>
          <a:ext cx="4009329" cy="94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Arial" pitchFamily="34" charset="0"/>
              <a:cs typeface="Arial" pitchFamily="34" charset="0"/>
            </a:rPr>
            <a:t>Игровая</a:t>
          </a:r>
          <a:endParaRPr lang="ru-RU" sz="5600" kern="1200" dirty="0">
            <a:latin typeface="Arial" pitchFamily="34" charset="0"/>
            <a:cs typeface="Arial" pitchFamily="34" charset="0"/>
          </a:endParaRPr>
        </a:p>
      </dsp:txBody>
      <dsp:txXfrm>
        <a:off x="512" y="17273"/>
        <a:ext cx="4009329" cy="945560"/>
      </dsp:txXfrm>
    </dsp:sp>
    <dsp:sp modelId="{D8C50267-EC82-4E7C-856B-F75197FBEB58}">
      <dsp:nvSpPr>
        <dsp:cNvPr id="0" name=""/>
        <dsp:cNvSpPr/>
      </dsp:nvSpPr>
      <dsp:spPr>
        <a:xfrm>
          <a:off x="401445" y="962834"/>
          <a:ext cx="400932" cy="70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0"/>
              </a:lnTo>
              <a:lnTo>
                <a:pt x="400932" y="70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2378" y="1199225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1199225"/>
        <a:ext cx="3223243" cy="945560"/>
      </dsp:txXfrm>
    </dsp:sp>
    <dsp:sp modelId="{76F9942F-226E-44AF-96D2-65D277366096}">
      <dsp:nvSpPr>
        <dsp:cNvPr id="0" name=""/>
        <dsp:cNvSpPr/>
      </dsp:nvSpPr>
      <dsp:spPr>
        <a:xfrm>
          <a:off x="401445" y="962834"/>
          <a:ext cx="400932" cy="18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121"/>
              </a:lnTo>
              <a:lnTo>
                <a:pt x="400932" y="1891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2378" y="2381176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2381176"/>
        <a:ext cx="3223243" cy="945560"/>
      </dsp:txXfrm>
    </dsp:sp>
    <dsp:sp modelId="{6D65AB23-21BE-4A74-9B96-B08DA74C5CAD}">
      <dsp:nvSpPr>
        <dsp:cNvPr id="0" name=""/>
        <dsp:cNvSpPr/>
      </dsp:nvSpPr>
      <dsp:spPr>
        <a:xfrm>
          <a:off x="401445" y="962834"/>
          <a:ext cx="400932" cy="307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072"/>
              </a:lnTo>
              <a:lnTo>
                <a:pt x="400932" y="3073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802378" y="3563127"/>
          <a:ext cx="3235709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3563127"/>
        <a:ext cx="3235709" cy="94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3780A-D15B-4A2D-8616-F360DDEBBAEA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AD61-9D98-480B-8C1E-D28CDE465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B6080-0607-42D7-A1A5-E09C7F7B4930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BE4FF-D743-4A2E-9843-1B5DA8C91D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0DCF83-E226-4066-AC6E-113342A473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3CC34-DCB3-4F0E-87D9-C2909A4C9F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500306"/>
            <a:ext cx="6386530" cy="1143008"/>
          </a:xfrm>
        </p:spPr>
        <p:txBody>
          <a:bodyPr/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86200"/>
            <a:ext cx="434340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МКДОУ детский сад «Ёлочка» п. Говорково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842" y="2428868"/>
            <a:ext cx="52418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И ДЕТИ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286512" y="428604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71480"/>
            <a:ext cx="67151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– ЭТО…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3" descr="D:\ПРОСВЕЩЕНИЕ\Картинки разные\Доналд_Золан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583" y="1600200"/>
            <a:ext cx="6046833" cy="452596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ИГР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(по Е.В. Зворыгиной и С.Л.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Новоселовой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31800" y="1844675"/>
            <a:ext cx="2765425" cy="720725"/>
          </a:xfrm>
          <a:prstGeom prst="wedgeRoundRectCallout">
            <a:avLst>
              <a:gd name="adj1" fmla="val 47370"/>
              <a:gd name="adj2" fmla="val -93094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 инициативе детей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31800" y="2709863"/>
            <a:ext cx="2763838" cy="14398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Игры-экспериментирования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природными</a:t>
            </a:r>
            <a:br>
              <a:rPr lang="ru-RU" sz="1600" dirty="0">
                <a:solidFill>
                  <a:srgbClr val="000000"/>
                </a:solidFill>
                <a:latin typeface="+mn-lt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</a:rPr>
              <a:t>  объектами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игрушками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 с животными</a:t>
            </a:r>
            <a:endParaRPr lang="ru-RU" sz="1600" dirty="0">
              <a:latin typeface="+mn-lt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31800" y="4310063"/>
            <a:ext cx="2771775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Сюжетные самодеятельные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Сюжетно–</a:t>
            </a:r>
            <a:r>
              <a:rPr lang="ru-RU" sz="1600" dirty="0" err="1">
                <a:solidFill>
                  <a:srgbClr val="000000"/>
                </a:solidFill>
                <a:latin typeface="+mn-lt"/>
              </a:rPr>
              <a:t>отобразительные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Сюжетно-ролевые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Режиссерские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Театрализованные</a:t>
            </a:r>
            <a:endParaRPr lang="ru-RU" sz="1600" dirty="0">
              <a:latin typeface="+mn-lt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3492500" y="1844675"/>
            <a:ext cx="3005138" cy="720725"/>
          </a:xfrm>
          <a:prstGeom prst="wedgeRoundRectCallout">
            <a:avLst>
              <a:gd name="adj1" fmla="val 20759"/>
              <a:gd name="adj2" fmla="val -81732"/>
              <a:gd name="adj3" fmla="val 16667"/>
            </a:avLst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Игры, возникающие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 инициативе взрослого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3554413" y="2709863"/>
            <a:ext cx="2898775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Обучающие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Сюжетно-дидактические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Подвижные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Музыкально-дидактические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Учебные</a:t>
            </a:r>
            <a:endParaRPr lang="ru-RU" sz="1600" dirty="0">
              <a:latin typeface="+mn-lt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554413" y="4292600"/>
            <a:ext cx="2889250" cy="172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Игры-забавы, развлечения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Театрализованные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Празднично-карнавальные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Компьютерные</a:t>
            </a:r>
            <a:endParaRPr lang="ru-RU" sz="1600" dirty="0">
              <a:latin typeface="+mn-lt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6732588" y="1844675"/>
            <a:ext cx="1930400" cy="720725"/>
          </a:xfrm>
          <a:prstGeom prst="wedgeRoundRectCallout">
            <a:avLst>
              <a:gd name="adj1" fmla="val -50322"/>
              <a:gd name="adj2" fmla="val -84512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Народные игры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30" name="AutoShape 14"/>
          <p:cNvSpPr>
            <a:spLocks noChangeAspect="1" noChangeArrowheads="1"/>
          </p:cNvSpPr>
          <p:nvPr/>
        </p:nvSpPr>
        <p:spPr bwMode="auto">
          <a:xfrm>
            <a:off x="6732588" y="2709863"/>
            <a:ext cx="1979612" cy="1027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+mn-lt"/>
              </a:rPr>
              <a:t>Обрядовые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Семейные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Сезонные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Культовые</a:t>
            </a:r>
            <a:endParaRPr lang="ru-RU" sz="1600" dirty="0">
              <a:latin typeface="+mn-lt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732588" y="3860800"/>
            <a:ext cx="1979612" cy="1081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Тренинговые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Интеллектуальные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Сенсомоторные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Адаптивные</a:t>
            </a:r>
            <a:endParaRPr lang="ru-RU" sz="1600" dirty="0">
              <a:latin typeface="+mn-lt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6732588" y="5030788"/>
            <a:ext cx="1979612" cy="10080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0000"/>
                </a:solidFill>
                <a:latin typeface="+mn-lt"/>
              </a:rPr>
              <a:t>Досуговые</a:t>
            </a:r>
            <a:r>
              <a:rPr lang="ru-RU" sz="1600" b="1" dirty="0">
                <a:solidFill>
                  <a:srgbClr val="000000"/>
                </a:solidFill>
                <a:latin typeface="+mn-lt"/>
              </a:rPr>
              <a:t>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Игрища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Тихие игры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 Игры-забавы</a:t>
            </a:r>
            <a:endParaRPr lang="ru-RU" sz="16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586B-F8D5-4FCC-A996-AD1F28F0995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Виды детской деятельности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Номер слайда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C254F-EC72-4989-8D03-03604C82AEC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6165" y="1639888"/>
            <a:ext cx="3202670" cy="4525962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288" y="1524000"/>
            <a:ext cx="8281987" cy="4497388"/>
            <a:chOff x="1298" y="6278"/>
            <a:chExt cx="13041" cy="7081"/>
          </a:xfrm>
        </p:grpSpPr>
        <p:sp>
          <p:nvSpPr>
            <p:cNvPr id="56325" name="Text Box 3" descr="Букет"/>
            <p:cNvSpPr txBox="1">
              <a:spLocks noChangeArrowheads="1"/>
            </p:cNvSpPr>
            <p:nvPr/>
          </p:nvSpPr>
          <p:spPr bwMode="auto">
            <a:xfrm>
              <a:off x="1298" y="6278"/>
              <a:ext cx="13041" cy="708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2200" b="1"/>
                <a:t>Сюжетная самодеятельная игра как деятельность</a:t>
              </a:r>
              <a:br>
                <a:rPr lang="ru-RU" altLang="ru-RU" sz="2200" b="1"/>
              </a:br>
              <a:r>
                <a:rPr lang="ru-RU" altLang="ru-RU" sz="2200" b="1"/>
                <a:t>предъявляет к ребенку ряд требований,</a:t>
              </a:r>
              <a:br>
                <a:rPr lang="ru-RU" altLang="ru-RU" sz="2200" b="1"/>
              </a:br>
              <a:r>
                <a:rPr lang="ru-RU" altLang="ru-RU" sz="2200" b="1"/>
                <a:t>способствующих формированию психических новообразований:</a:t>
              </a:r>
              <a:endParaRPr lang="ru-RU" altLang="ru-RU" sz="2200"/>
            </a:p>
          </p:txBody>
        </p:sp>
        <p:sp>
          <p:nvSpPr>
            <p:cNvPr id="56326" name="Text Box 4"/>
            <p:cNvSpPr txBox="1">
              <a:spLocks noChangeArrowheads="1"/>
            </p:cNvSpPr>
            <p:nvPr/>
          </p:nvSpPr>
          <p:spPr bwMode="auto">
            <a:xfrm>
              <a:off x="1638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Действие  в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ru-RU" altLang="ru-RU">
                  <a:solidFill>
                    <a:srgbClr val="000000"/>
                  </a:solidFill>
                </a:rPr>
                <a:t>воображаемом плане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развитию символической функции мышления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 b="1">
                  <a:solidFill>
                    <a:srgbClr val="000000"/>
                  </a:solidFill>
                </a:rPr>
                <a:t> </a:t>
              </a:r>
              <a:r>
                <a:rPr lang="ru-RU" altLang="ru-RU">
                  <a:solidFill>
                    <a:srgbClr val="000000"/>
                  </a:solidFill>
                </a:rPr>
                <a:t>Наличие воображаемой ситуации способствует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плана представлений</a:t>
              </a:r>
              <a:endParaRPr lang="ru-RU" altLang="ru-RU"/>
            </a:p>
          </p:txBody>
        </p:sp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947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Игра направлена на воспроизведение </a:t>
              </a:r>
              <a:r>
                <a:rPr lang="ru-RU" altLang="ru-RU" b="1">
                  <a:solidFill>
                    <a:srgbClr val="000000"/>
                  </a:solidFill>
                </a:rPr>
                <a:t>человеческих взаимоотношений, </a:t>
              </a:r>
              <a:r>
                <a:rPr lang="ru-RU" altLang="ru-RU">
                  <a:solidFill>
                    <a:srgbClr val="000000"/>
                  </a:solidFill>
                </a:rPr>
                <a:t>следовательно,</a:t>
              </a:r>
              <a:br>
                <a:rPr lang="ru-RU" altLang="ru-RU">
                  <a:solidFill>
                    <a:srgbClr val="000000"/>
                  </a:solidFill>
                </a:rPr>
              </a:br>
              <a:r>
                <a:rPr lang="ru-RU" altLang="ru-RU">
                  <a:solidFill>
                    <a:srgbClr val="000000"/>
                  </a:solidFill>
                </a:rPr>
                <a:t>она способствует формированию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>
                  <a:solidFill>
                    <a:srgbClr val="000000"/>
                  </a:solidFill>
                </a:rPr>
                <a:t>у ребенка </a:t>
              </a:r>
              <a:r>
                <a:rPr lang="ru-RU" altLang="ru-RU" b="1">
                  <a:solidFill>
                    <a:srgbClr val="000000"/>
                  </a:solidFill>
                </a:rPr>
                <a:t>способности определенным образом в них ориентироваться </a:t>
              </a:r>
              <a:endParaRPr lang="ru-RU" altLang="ru-RU"/>
            </a:p>
          </p:txBody>
        </p:sp>
        <p:sp>
          <p:nvSpPr>
            <p:cNvPr id="56328" name="Text Box 6"/>
            <p:cNvSpPr txBox="1">
              <a:spLocks noChangeArrowheads="1"/>
            </p:cNvSpPr>
            <p:nvPr/>
          </p:nvSpPr>
          <p:spPr bwMode="auto">
            <a:xfrm>
              <a:off x="10256" y="7916"/>
              <a:ext cx="3685" cy="4990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Char char="v"/>
              </a:pPr>
              <a:r>
                <a:rPr lang="ru-RU" altLang="ru-RU">
                  <a:solidFill>
                    <a:srgbClr val="000000"/>
                  </a:solidFill>
                </a:rPr>
                <a:t> Необходимость согласовывать игровые действия способствует </a:t>
              </a:r>
              <a:r>
                <a:rPr lang="ru-RU" altLang="ru-RU" b="1">
                  <a:solidFill>
                    <a:srgbClr val="000000"/>
                  </a:solidFill>
                </a:rPr>
                <a:t>формированию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реальных взаимоотношений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rgbClr val="000000"/>
                  </a:solidFill>
                </a:rPr>
                <a:t>между играющими детьми</a:t>
              </a:r>
            </a:p>
            <a:p>
              <a:pPr algn="ctr">
                <a:lnSpc>
                  <a:spcPct val="90000"/>
                </a:lnSpc>
              </a:pPr>
              <a:endParaRPr lang="ru-RU" alt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623DB-BFA6-4203-BC1E-0C68246865D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288" y="1484313"/>
            <a:ext cx="8353425" cy="4608512"/>
            <a:chOff x="1136" y="2080"/>
            <a:chExt cx="9798" cy="7258"/>
          </a:xfrm>
        </p:grpSpPr>
        <p:sp>
          <p:nvSpPr>
            <p:cNvPr id="57349" name="Text Box 3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136" y="2080"/>
              <a:ext cx="9798" cy="725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 altLang="ru-RU">
                <a:latin typeface="Arial" pitchFamily="34" charset="0"/>
              </a:endParaRPr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305" y="2273"/>
              <a:ext cx="9459" cy="10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spcBef>
                  <a:spcPts val="300"/>
                </a:spcBef>
                <a:defRPr/>
              </a:pPr>
              <a:r>
                <a:rPr lang="ru-RU" sz="2400" b="1" dirty="0">
                  <a:latin typeface="Arial" pitchFamily="34" charset="0"/>
                </a:rPr>
                <a:t>Метод руководства сюжетно-ролевой игрой</a:t>
              </a:r>
              <a:br>
                <a:rPr lang="ru-RU" sz="2400" b="1" dirty="0">
                  <a:latin typeface="Arial" pitchFamily="34" charset="0"/>
                </a:rPr>
              </a:br>
              <a:r>
                <a:rPr lang="ru-RU" sz="1600" b="1" dirty="0">
                  <a:latin typeface="Arial" pitchFamily="34" charset="0"/>
                </a:rPr>
                <a:t>Н.Я. </a:t>
              </a:r>
              <a:r>
                <a:rPr lang="ru-RU" sz="1600" b="1" dirty="0" err="1">
                  <a:latin typeface="Arial" pitchFamily="34" charset="0"/>
                </a:rPr>
                <a:t>Михайленко</a:t>
              </a:r>
              <a:r>
                <a:rPr lang="ru-RU" sz="1600" b="1" dirty="0">
                  <a:latin typeface="Arial" pitchFamily="34" charset="0"/>
                </a:rPr>
                <a:t> и Н.А Коротковой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3089" y="6843"/>
              <a:ext cx="5891" cy="2268"/>
            </a:xfrm>
            <a:prstGeom prst="wedgeRectCallout">
              <a:avLst>
                <a:gd name="adj1" fmla="val -166"/>
                <a:gd name="adj2" fmla="val -199217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Третий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на каждом возрастном этапе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при формировании игровых умений необходимо ориентировать детей как на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осуществление игрового действия,</a:t>
              </a:r>
              <a:b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так и на </a:t>
              </a: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пояснение его смысла партнерам</a:t>
              </a:r>
              <a:endParaRPr lang="ru-RU" sz="1600" b="1" i="1" dirty="0">
                <a:latin typeface="Arial" pitchFamily="34" charset="0"/>
              </a:endParaRP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305" y="4008"/>
              <a:ext cx="3733" cy="1988"/>
            </a:xfrm>
            <a:prstGeom prst="wedgeRectCallout">
              <a:avLst>
                <a:gd name="adj1" fmla="val 35391"/>
                <a:gd name="adj2" fmla="val -79718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Первый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для того, чтобы дети овладели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игровыми умениями,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воспитатель должен</a:t>
              </a:r>
              <a:b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играть вместе с ними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6204" y="4008"/>
              <a:ext cx="4486" cy="2610"/>
            </a:xfrm>
            <a:prstGeom prst="wedgeRectCallout">
              <a:avLst>
                <a:gd name="adj1" fmla="val -35617"/>
                <a:gd name="adj2" fmla="val -6954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00"/>
                  </a:solidFill>
                  <a:latin typeface="Arial" pitchFamily="34" charset="0"/>
                </a:rPr>
                <a:t>Второй принцип: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на каждом возрастном этапе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игра развертывается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особым образом, так, чтобы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детьми «открывался» 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0000"/>
                  </a:solidFill>
                  <a:latin typeface="Arial" pitchFamily="34" charset="0"/>
                </a:rPr>
                <a:t>и усваивался новый, </a:t>
              </a:r>
              <a:r>
                <a:rPr lang="ru-RU" sz="1600" b="1" i="1" dirty="0">
                  <a:solidFill>
                    <a:srgbClr val="000000"/>
                  </a:solidFill>
                  <a:latin typeface="Arial" pitchFamily="34" charset="0"/>
                </a:rPr>
                <a:t>более сложный способ построения игры</a:t>
              </a:r>
              <a:endParaRPr lang="ru-RU" sz="1600" b="1" i="1" dirty="0">
                <a:latin typeface="Arial" pitchFamily="34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FB62-3618-4D75-AAE1-2B6F78D2598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763713" y="1603375"/>
            <a:ext cx="5688012" cy="4849813"/>
            <a:chOff x="1559268" y="1988840"/>
            <a:chExt cx="4695842" cy="3697288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1559268" y="1988840"/>
              <a:ext cx="4695842" cy="3697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Arial" pitchFamily="34" charset="0"/>
                </a:rPr>
                <a:t>Комплексный метод руководства игрой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Times New Roman" pitchFamily="18" charset="0"/>
                </a:rPr>
                <a:t>Е.В. Зворыгиной, С.Л. </a:t>
              </a:r>
              <a:r>
                <a:rPr lang="ru-RU" sz="1600" b="1" dirty="0" err="1">
                  <a:latin typeface="Times New Roman" pitchFamily="18" charset="0"/>
                </a:rPr>
                <a:t>Новоселовой</a:t>
              </a:r>
              <a:r>
                <a:rPr lang="ru-RU" sz="1600" b="1" dirty="0">
                  <a:latin typeface="Times New Roman" pitchFamily="18" charset="0"/>
                </a:rPr>
                <a:t> </a:t>
              </a:r>
              <a:endParaRPr lang="ru-RU" sz="1600" dirty="0">
                <a:latin typeface="Arial" pitchFamily="34" charset="0"/>
              </a:endParaRPr>
            </a:p>
          </p:txBody>
        </p:sp>
        <p:sp>
          <p:nvSpPr>
            <p:cNvPr id="58376" name="Text Box 6"/>
            <p:cNvSpPr txBox="1">
              <a:spLocks noChangeArrowheads="1"/>
            </p:cNvSpPr>
            <p:nvPr/>
          </p:nvSpPr>
          <p:spPr bwMode="auto">
            <a:xfrm>
              <a:off x="3889374" y="2996014"/>
              <a:ext cx="1171575" cy="104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4.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Активизация проблемного общения взрослого</a:t>
              </a:r>
              <a:br>
                <a:rPr lang="ru-RU" altLang="ru-RU" sz="1400" b="1"/>
              </a:br>
              <a:r>
                <a:rPr lang="ru-RU" altLang="ru-RU" sz="1400" b="1"/>
                <a:t>с детьми</a:t>
              </a:r>
              <a:endParaRPr lang="ru-RU" altLang="ru-RU" sz="1400"/>
            </a:p>
          </p:txBody>
        </p:sp>
        <p:sp>
          <p:nvSpPr>
            <p:cNvPr id="58377" name="Text Box 7"/>
            <p:cNvSpPr txBox="1">
              <a:spLocks noChangeArrowheads="1"/>
            </p:cNvSpPr>
            <p:nvPr/>
          </p:nvSpPr>
          <p:spPr bwMode="auto">
            <a:xfrm>
              <a:off x="2751047" y="2996014"/>
              <a:ext cx="1185862" cy="93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3.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Развивающая предметно-игровая среда</a:t>
              </a:r>
              <a:endParaRPr lang="ru-RU" altLang="ru-RU" sz="1400"/>
            </a:p>
          </p:txBody>
        </p:sp>
        <p:sp>
          <p:nvSpPr>
            <p:cNvPr id="58378" name="Text Box 8"/>
            <p:cNvSpPr txBox="1">
              <a:spLocks noChangeArrowheads="1"/>
            </p:cNvSpPr>
            <p:nvPr/>
          </p:nvSpPr>
          <p:spPr bwMode="auto">
            <a:xfrm>
              <a:off x="3889374" y="3984219"/>
              <a:ext cx="1352549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2.</a:t>
              </a:r>
              <a:br>
                <a:rPr lang="ru-RU" altLang="ru-RU" sz="1400" b="1"/>
              </a:br>
              <a:r>
                <a:rPr lang="ru-RU" altLang="ru-RU" sz="1400" b="1"/>
                <a:t>Передача игровой культуры ребенку </a:t>
              </a:r>
              <a:r>
                <a:rPr lang="ru-RU" altLang="ru-RU" sz="1200"/>
                <a:t>(обучающие игры, досуговые игры, народные игры)</a:t>
              </a:r>
            </a:p>
          </p:txBody>
        </p:sp>
        <p:sp>
          <p:nvSpPr>
            <p:cNvPr id="58379" name="Text Box 9"/>
            <p:cNvSpPr txBox="1">
              <a:spLocks noChangeArrowheads="1"/>
            </p:cNvSpPr>
            <p:nvPr/>
          </p:nvSpPr>
          <p:spPr bwMode="auto">
            <a:xfrm>
              <a:off x="2748089" y="3984219"/>
              <a:ext cx="1185863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1.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/>
                <a:t> Обогащение детей знаниями</a:t>
              </a:r>
              <a:br>
                <a:rPr lang="ru-RU" altLang="ru-RU" sz="1400" b="1"/>
              </a:br>
              <a:r>
                <a:rPr lang="ru-RU" altLang="ru-RU" sz="1400" b="1"/>
                <a:t>и опытом дея-тельности</a:t>
              </a:r>
            </a:p>
            <a:p>
              <a:pPr algn="ctr">
                <a:lnSpc>
                  <a:spcPct val="90000"/>
                </a:lnSpc>
              </a:pPr>
              <a:endParaRPr lang="ru-RU" altLang="ru-RU" sz="1400"/>
            </a:p>
          </p:txBody>
        </p:sp>
        <p:sp>
          <p:nvSpPr>
            <p:cNvPr id="5838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35225" y="2642890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ПЕДАГОГИЧЕСКАЯ ПОДДЕРЖКА САМОДЕЯТЕЛЬНЫХ ИГР</a:t>
              </a:r>
            </a:p>
          </p:txBody>
        </p:sp>
        <p:sp>
          <p:nvSpPr>
            <p:cNvPr id="58381" name="WordArt 11"/>
            <p:cNvSpPr>
              <a:spLocks noChangeArrowheads="1" noChangeShapeType="1" noTextEdit="1"/>
            </p:cNvSpPr>
            <p:nvPr/>
          </p:nvSpPr>
          <p:spPr bwMode="auto">
            <a:xfrm flipH="1" flipV="1">
              <a:off x="2435225" y="2709565"/>
              <a:ext cx="2987675" cy="25558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1726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ОБЕСПЕЧЕНИЕ ПЕДАГОГИЧЕСКИХ УСЛОВИЙ РАЗВИТИЯ ИГРЫ</a:t>
              </a:r>
            </a:p>
          </p:txBody>
        </p:sp>
      </p:grpSp>
      <p:sp>
        <p:nvSpPr>
          <p:cNvPr id="58372" name="Line 12"/>
          <p:cNvSpPr>
            <a:spLocks noChangeShapeType="1"/>
          </p:cNvSpPr>
          <p:nvPr/>
        </p:nvSpPr>
        <p:spPr bwMode="auto">
          <a:xfrm>
            <a:off x="4572000" y="2565400"/>
            <a:ext cx="0" cy="324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Line 13"/>
          <p:cNvSpPr>
            <a:spLocks noChangeShapeType="1"/>
          </p:cNvSpPr>
          <p:nvPr/>
        </p:nvSpPr>
        <p:spPr bwMode="auto">
          <a:xfrm>
            <a:off x="2843213" y="4221163"/>
            <a:ext cx="3529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9417-A88E-4BD7-A770-60142D3796F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игре ребёнок отражает приобретённый опыт</a:t>
            </a:r>
            <a:endParaRPr lang="ru-RU" dirty="0"/>
          </a:p>
        </p:txBody>
      </p:sp>
      <p:pic>
        <p:nvPicPr>
          <p:cNvPr id="14" name="Содержимое 8" descr="Рисунок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600200"/>
            <a:ext cx="3286148" cy="4525963"/>
          </a:xfrm>
        </p:spPr>
      </p:pic>
      <p:pic>
        <p:nvPicPr>
          <p:cNvPr id="15" name="Содержимое 8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600200"/>
            <a:ext cx="2714644" cy="4525963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красивая</Template>
  <TotalTime>322</TotalTime>
  <Words>294</Words>
  <PresentationFormat>Экран (4:3)</PresentationFormat>
  <Paragraphs>99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65_x2N</vt:lpstr>
      <vt:lpstr>Слайд 1</vt:lpstr>
      <vt:lpstr>Слайд 2</vt:lpstr>
      <vt:lpstr>КЛАССИФИКАЦИЯ ИГР ДЕТЕЙ ДОШКОЛЬНОГО ВОЗРАСТА  (по Е.В. Зворыгиной и С.Л. Новоселовой)</vt:lpstr>
      <vt:lpstr>Виды детской деятельности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В игре ребёнок отражает приобретённый опыт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Сергеевна</dc:creator>
  <cp:lastModifiedBy>Надежда</cp:lastModifiedBy>
  <cp:revision>2</cp:revision>
  <dcterms:created xsi:type="dcterms:W3CDTF">2014-04-28T06:48:42Z</dcterms:created>
  <dcterms:modified xsi:type="dcterms:W3CDTF">2014-04-30T06:54:20Z</dcterms:modified>
</cp:coreProperties>
</file>